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0" r:id="rId3"/>
    <p:sldId id="263" r:id="rId4"/>
  </p:sldIdLst>
  <p:sldSz cx="7561263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33" autoAdjust="0"/>
    <p:restoredTop sz="94660"/>
  </p:normalViewPr>
  <p:slideViewPr>
    <p:cSldViewPr snapToGrid="0">
      <p:cViewPr varScale="1">
        <p:scale>
          <a:sx n="74" d="100"/>
          <a:sy n="74" d="100"/>
        </p:scale>
        <p:origin x="28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095" y="1749795"/>
            <a:ext cx="6427074" cy="3722335"/>
          </a:xfrm>
        </p:spPr>
        <p:txBody>
          <a:bodyPr anchor="b"/>
          <a:lstStyle>
            <a:lvl1pPr algn="ctr">
              <a:defRPr sz="496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158" y="5615678"/>
            <a:ext cx="5670947" cy="2581379"/>
          </a:xfrm>
        </p:spPr>
        <p:txBody>
          <a:bodyPr/>
          <a:lstStyle>
            <a:lvl1pPr marL="0" indent="0" algn="ctr">
              <a:buNone/>
              <a:defRPr sz="1985"/>
            </a:lvl1pPr>
            <a:lvl2pPr marL="378059" indent="0" algn="ctr">
              <a:buNone/>
              <a:defRPr sz="1654"/>
            </a:lvl2pPr>
            <a:lvl3pPr marL="756117" indent="0" algn="ctr">
              <a:buNone/>
              <a:defRPr sz="1488"/>
            </a:lvl3pPr>
            <a:lvl4pPr marL="1134176" indent="0" algn="ctr">
              <a:buNone/>
              <a:defRPr sz="1323"/>
            </a:lvl4pPr>
            <a:lvl5pPr marL="1512235" indent="0" algn="ctr">
              <a:buNone/>
              <a:defRPr sz="1323"/>
            </a:lvl5pPr>
            <a:lvl6pPr marL="1890293" indent="0" algn="ctr">
              <a:buNone/>
              <a:defRPr sz="1323"/>
            </a:lvl6pPr>
            <a:lvl7pPr marL="2268352" indent="0" algn="ctr">
              <a:buNone/>
              <a:defRPr sz="1323"/>
            </a:lvl7pPr>
            <a:lvl8pPr marL="2646411" indent="0" algn="ctr">
              <a:buNone/>
              <a:defRPr sz="1323"/>
            </a:lvl8pPr>
            <a:lvl9pPr marL="3024469" indent="0" algn="ctr">
              <a:buNone/>
              <a:defRPr sz="1323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0BCA-FC1B-4C48-BACE-B7FD24B2E969}" type="datetimeFigureOut">
              <a:rPr lang="ko-KR" altLang="en-US" smtClean="0"/>
              <a:t>2022-09-19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5B9D-B2A3-496B-9527-2B9FF86FFD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664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0BCA-FC1B-4C48-BACE-B7FD24B2E969}" type="datetimeFigureOut">
              <a:rPr lang="ko-KR" altLang="en-US" smtClean="0"/>
              <a:t>2022-09-19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5B9D-B2A3-496B-9527-2B9FF86FFD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9271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1029" y="569240"/>
            <a:ext cx="1630397" cy="906081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837" y="569240"/>
            <a:ext cx="4796676" cy="906081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0BCA-FC1B-4C48-BACE-B7FD24B2E969}" type="datetimeFigureOut">
              <a:rPr lang="ko-KR" altLang="en-US" smtClean="0"/>
              <a:t>2022-09-19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5B9D-B2A3-496B-9527-2B9FF86FFD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8394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0BCA-FC1B-4C48-BACE-B7FD24B2E969}" type="datetimeFigureOut">
              <a:rPr lang="ko-KR" altLang="en-US" smtClean="0"/>
              <a:t>2022-09-19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5B9D-B2A3-496B-9527-2B9FF86FFD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967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899" y="2665532"/>
            <a:ext cx="6521589" cy="4447496"/>
          </a:xfrm>
        </p:spPr>
        <p:txBody>
          <a:bodyPr anchor="b"/>
          <a:lstStyle>
            <a:lvl1pPr>
              <a:defRPr sz="496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899" y="7155103"/>
            <a:ext cx="6521589" cy="2338833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8059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11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417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23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29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35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641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44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0BCA-FC1B-4C48-BACE-B7FD24B2E969}" type="datetimeFigureOut">
              <a:rPr lang="ko-KR" altLang="en-US" smtClean="0"/>
              <a:t>2022-09-19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5B9D-B2A3-496B-9527-2B9FF86FFD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085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837" y="2846200"/>
            <a:ext cx="3213537" cy="678385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889" y="2846200"/>
            <a:ext cx="3213537" cy="678385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0BCA-FC1B-4C48-BACE-B7FD24B2E969}" type="datetimeFigureOut">
              <a:rPr lang="ko-KR" altLang="en-US" smtClean="0"/>
              <a:t>2022-09-19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5B9D-B2A3-496B-9527-2B9FF86FFD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0059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822" y="569242"/>
            <a:ext cx="6521589" cy="206659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823" y="2620980"/>
            <a:ext cx="3198768" cy="1284502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059" indent="0">
              <a:buNone/>
              <a:defRPr sz="1654" b="1"/>
            </a:lvl2pPr>
            <a:lvl3pPr marL="756117" indent="0">
              <a:buNone/>
              <a:defRPr sz="1488" b="1"/>
            </a:lvl3pPr>
            <a:lvl4pPr marL="1134176" indent="0">
              <a:buNone/>
              <a:defRPr sz="1323" b="1"/>
            </a:lvl4pPr>
            <a:lvl5pPr marL="1512235" indent="0">
              <a:buNone/>
              <a:defRPr sz="1323" b="1"/>
            </a:lvl5pPr>
            <a:lvl6pPr marL="1890293" indent="0">
              <a:buNone/>
              <a:defRPr sz="1323" b="1"/>
            </a:lvl6pPr>
            <a:lvl7pPr marL="2268352" indent="0">
              <a:buNone/>
              <a:defRPr sz="1323" b="1"/>
            </a:lvl7pPr>
            <a:lvl8pPr marL="2646411" indent="0">
              <a:buNone/>
              <a:defRPr sz="1323" b="1"/>
            </a:lvl8pPr>
            <a:lvl9pPr marL="3024469" indent="0">
              <a:buNone/>
              <a:defRPr sz="1323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823" y="3905482"/>
            <a:ext cx="3198768" cy="57443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890" y="2620980"/>
            <a:ext cx="3214522" cy="1284502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059" indent="0">
              <a:buNone/>
              <a:defRPr sz="1654" b="1"/>
            </a:lvl2pPr>
            <a:lvl3pPr marL="756117" indent="0">
              <a:buNone/>
              <a:defRPr sz="1488" b="1"/>
            </a:lvl3pPr>
            <a:lvl4pPr marL="1134176" indent="0">
              <a:buNone/>
              <a:defRPr sz="1323" b="1"/>
            </a:lvl4pPr>
            <a:lvl5pPr marL="1512235" indent="0">
              <a:buNone/>
              <a:defRPr sz="1323" b="1"/>
            </a:lvl5pPr>
            <a:lvl6pPr marL="1890293" indent="0">
              <a:buNone/>
              <a:defRPr sz="1323" b="1"/>
            </a:lvl6pPr>
            <a:lvl7pPr marL="2268352" indent="0">
              <a:buNone/>
              <a:defRPr sz="1323" b="1"/>
            </a:lvl7pPr>
            <a:lvl8pPr marL="2646411" indent="0">
              <a:buNone/>
              <a:defRPr sz="1323" b="1"/>
            </a:lvl8pPr>
            <a:lvl9pPr marL="3024469" indent="0">
              <a:buNone/>
              <a:defRPr sz="1323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890" y="3905482"/>
            <a:ext cx="3214522" cy="57443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0BCA-FC1B-4C48-BACE-B7FD24B2E969}" type="datetimeFigureOut">
              <a:rPr lang="ko-KR" altLang="en-US" smtClean="0"/>
              <a:t>2022-09-19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5B9D-B2A3-496B-9527-2B9FF86FFD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6431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0BCA-FC1B-4C48-BACE-B7FD24B2E969}" type="datetimeFigureOut">
              <a:rPr lang="ko-KR" altLang="en-US" smtClean="0"/>
              <a:t>2022-09-19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5B9D-B2A3-496B-9527-2B9FF86FFD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4275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0BCA-FC1B-4C48-BACE-B7FD24B2E969}" type="datetimeFigureOut">
              <a:rPr lang="ko-KR" altLang="en-US" smtClean="0"/>
              <a:t>2022-09-19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5B9D-B2A3-496B-9527-2B9FF86FFD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7999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822" y="712788"/>
            <a:ext cx="2438704" cy="2494756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4522" y="1539425"/>
            <a:ext cx="3827889" cy="7598117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5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822" y="3207544"/>
            <a:ext cx="2438704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8059" indent="0">
              <a:buNone/>
              <a:defRPr sz="1158"/>
            </a:lvl2pPr>
            <a:lvl3pPr marL="756117" indent="0">
              <a:buNone/>
              <a:defRPr sz="992"/>
            </a:lvl3pPr>
            <a:lvl4pPr marL="1134176" indent="0">
              <a:buNone/>
              <a:defRPr sz="827"/>
            </a:lvl4pPr>
            <a:lvl5pPr marL="1512235" indent="0">
              <a:buNone/>
              <a:defRPr sz="827"/>
            </a:lvl5pPr>
            <a:lvl6pPr marL="1890293" indent="0">
              <a:buNone/>
              <a:defRPr sz="827"/>
            </a:lvl6pPr>
            <a:lvl7pPr marL="2268352" indent="0">
              <a:buNone/>
              <a:defRPr sz="827"/>
            </a:lvl7pPr>
            <a:lvl8pPr marL="2646411" indent="0">
              <a:buNone/>
              <a:defRPr sz="827"/>
            </a:lvl8pPr>
            <a:lvl9pPr marL="3024469" indent="0">
              <a:buNone/>
              <a:defRPr sz="827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0BCA-FC1B-4C48-BACE-B7FD24B2E969}" type="datetimeFigureOut">
              <a:rPr lang="ko-KR" altLang="en-US" smtClean="0"/>
              <a:t>2022-09-19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5B9D-B2A3-496B-9527-2B9FF86FFD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8001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822" y="712788"/>
            <a:ext cx="2438704" cy="2494756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4522" y="1539425"/>
            <a:ext cx="3827889" cy="7598117"/>
          </a:xfrm>
        </p:spPr>
        <p:txBody>
          <a:bodyPr anchor="t"/>
          <a:lstStyle>
            <a:lvl1pPr marL="0" indent="0">
              <a:buNone/>
              <a:defRPr sz="2646"/>
            </a:lvl1pPr>
            <a:lvl2pPr marL="378059" indent="0">
              <a:buNone/>
              <a:defRPr sz="2315"/>
            </a:lvl2pPr>
            <a:lvl3pPr marL="756117" indent="0">
              <a:buNone/>
              <a:defRPr sz="1985"/>
            </a:lvl3pPr>
            <a:lvl4pPr marL="1134176" indent="0">
              <a:buNone/>
              <a:defRPr sz="1654"/>
            </a:lvl4pPr>
            <a:lvl5pPr marL="1512235" indent="0">
              <a:buNone/>
              <a:defRPr sz="1654"/>
            </a:lvl5pPr>
            <a:lvl6pPr marL="1890293" indent="0">
              <a:buNone/>
              <a:defRPr sz="1654"/>
            </a:lvl6pPr>
            <a:lvl7pPr marL="2268352" indent="0">
              <a:buNone/>
              <a:defRPr sz="1654"/>
            </a:lvl7pPr>
            <a:lvl8pPr marL="2646411" indent="0">
              <a:buNone/>
              <a:defRPr sz="1654"/>
            </a:lvl8pPr>
            <a:lvl9pPr marL="3024469" indent="0">
              <a:buNone/>
              <a:defRPr sz="1654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822" y="3207544"/>
            <a:ext cx="2438704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8059" indent="0">
              <a:buNone/>
              <a:defRPr sz="1158"/>
            </a:lvl2pPr>
            <a:lvl3pPr marL="756117" indent="0">
              <a:buNone/>
              <a:defRPr sz="992"/>
            </a:lvl3pPr>
            <a:lvl4pPr marL="1134176" indent="0">
              <a:buNone/>
              <a:defRPr sz="827"/>
            </a:lvl4pPr>
            <a:lvl5pPr marL="1512235" indent="0">
              <a:buNone/>
              <a:defRPr sz="827"/>
            </a:lvl5pPr>
            <a:lvl6pPr marL="1890293" indent="0">
              <a:buNone/>
              <a:defRPr sz="827"/>
            </a:lvl6pPr>
            <a:lvl7pPr marL="2268352" indent="0">
              <a:buNone/>
              <a:defRPr sz="827"/>
            </a:lvl7pPr>
            <a:lvl8pPr marL="2646411" indent="0">
              <a:buNone/>
              <a:defRPr sz="827"/>
            </a:lvl8pPr>
            <a:lvl9pPr marL="3024469" indent="0">
              <a:buNone/>
              <a:defRPr sz="827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0BCA-FC1B-4C48-BACE-B7FD24B2E969}" type="datetimeFigureOut">
              <a:rPr lang="ko-KR" altLang="en-US" smtClean="0"/>
              <a:t>2022-09-19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5B9D-B2A3-496B-9527-2B9FF86FFD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3558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837" y="569242"/>
            <a:ext cx="652158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837" y="2846200"/>
            <a:ext cx="652158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837" y="9909729"/>
            <a:ext cx="170128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60BCA-FC1B-4C48-BACE-B7FD24B2E969}" type="datetimeFigureOut">
              <a:rPr lang="ko-KR" altLang="en-US" smtClean="0"/>
              <a:t>2022-09-19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669" y="9909729"/>
            <a:ext cx="2551926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0142" y="9909729"/>
            <a:ext cx="170128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25B9D-B2A3-496B-9527-2B9FF86FFD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594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6117" rtl="0" eaLnBrk="1" latinLnBrk="1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29" indent="-189029" algn="l" defTabSz="756117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88" indent="-189029" algn="l" defTabSz="756117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5147" indent="-189029" algn="l" defTabSz="756117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205" indent="-189029" algn="l" defTabSz="756117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264" indent="-189029" algn="l" defTabSz="756117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323" indent="-189029" algn="l" defTabSz="756117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381" indent="-189029" algn="l" defTabSz="756117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440" indent="-189029" algn="l" defTabSz="756117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499" indent="-189029" algn="l" defTabSz="756117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117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59" algn="l" defTabSz="756117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117" algn="l" defTabSz="756117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176" algn="l" defTabSz="756117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235" algn="l" defTabSz="756117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293" algn="l" defTabSz="756117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352" algn="l" defTabSz="756117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411" algn="l" defTabSz="756117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469" algn="l" defTabSz="756117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/>
          <p:cNvSpPr/>
          <p:nvPr/>
        </p:nvSpPr>
        <p:spPr>
          <a:xfrm>
            <a:off x="3060071" y="2794131"/>
            <a:ext cx="4055953" cy="367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57F466-D44F-C177-FA5B-5FEEA0A38F5C}"/>
              </a:ext>
            </a:extLst>
          </p:cNvPr>
          <p:cNvSpPr txBox="1"/>
          <p:nvPr/>
        </p:nvSpPr>
        <p:spPr>
          <a:xfrm>
            <a:off x="3148238" y="2812237"/>
            <a:ext cx="213071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gradFill>
                  <a:gsLst>
                    <a:gs pos="0">
                      <a:srgbClr val="EE6B21"/>
                    </a:gs>
                    <a:gs pos="100000">
                      <a:srgbClr val="EE6B21"/>
                    </a:gs>
                  </a:gsLst>
                  <a:lin ang="5400000" scaled="1"/>
                </a:gradFill>
                <a:latin typeface="+mj-ea"/>
                <a:ea typeface="+mj-ea"/>
              </a:rPr>
              <a:t>Quantum Eye MPDC</a:t>
            </a:r>
            <a:endParaRPr lang="ko-KR" altLang="en-US" sz="1600" dirty="0">
              <a:gradFill>
                <a:gsLst>
                  <a:gs pos="0">
                    <a:srgbClr val="EE6B21"/>
                  </a:gs>
                  <a:gs pos="100000">
                    <a:srgbClr val="EE6B21"/>
                  </a:gs>
                </a:gsLst>
                <a:lin ang="5400000" scaled="1"/>
              </a:gradFill>
              <a:latin typeface="+mj-ea"/>
              <a:ea typeface="+mj-e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B4DF92-E58F-A9EA-AA28-E88160CEBCE9}"/>
              </a:ext>
            </a:extLst>
          </p:cNvPr>
          <p:cNvSpPr txBox="1"/>
          <p:nvPr/>
        </p:nvSpPr>
        <p:spPr>
          <a:xfrm>
            <a:off x="5278949" y="2907808"/>
            <a:ext cx="1798890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050" dirty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For multipurpose projects</a:t>
            </a:r>
            <a:endParaRPr lang="ko-KR" altLang="en-US" sz="1050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+mj-ea"/>
              <a:ea typeface="+mj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B4DF92-E58F-A9EA-AA28-E88160CEBCE9}"/>
              </a:ext>
            </a:extLst>
          </p:cNvPr>
          <p:cNvSpPr txBox="1"/>
          <p:nvPr/>
        </p:nvSpPr>
        <p:spPr>
          <a:xfrm>
            <a:off x="983495" y="4416687"/>
            <a:ext cx="6020555" cy="19882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sz="1200" dirty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It is a high-precision thermal image + real image </a:t>
            </a:r>
            <a:r>
              <a:rPr lang="en-US" altLang="ko-KR" sz="120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camera</a:t>
            </a:r>
          </a:p>
          <a:p>
            <a:pPr algn="r">
              <a:lnSpc>
                <a:spcPct val="150000"/>
              </a:lnSpc>
            </a:pPr>
            <a:r>
              <a:rPr lang="en-US" altLang="ko-KR" sz="120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that </a:t>
            </a:r>
            <a:r>
              <a:rPr lang="en-US" altLang="ko-KR" sz="1200" dirty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can accurately measure human body temperature in real time.</a:t>
            </a:r>
          </a:p>
          <a:p>
            <a:pPr algn="r">
              <a:lnSpc>
                <a:spcPct val="150000"/>
              </a:lnSpc>
            </a:pPr>
            <a:r>
              <a:rPr lang="en-US" altLang="ko-KR" sz="1200" dirty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Built-in Hanwha Systems' patented TRSM module enables accurate heat detection in various environments, and uses intelligent SW to detect real-time heat generators and those not wearing masks to control access.</a:t>
            </a:r>
          </a:p>
          <a:p>
            <a:pPr algn="r">
              <a:lnSpc>
                <a:spcPct val="150000"/>
              </a:lnSpc>
            </a:pPr>
            <a:r>
              <a:rPr lang="en-US" altLang="ko-KR" sz="1200" dirty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Using </a:t>
            </a:r>
            <a:r>
              <a:rPr lang="en-US" altLang="ko-KR" sz="120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NVIDIA Jetson Nano board</a:t>
            </a:r>
            <a:r>
              <a:rPr lang="en-US" altLang="ko-KR" sz="1200" dirty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, AI function can be </a:t>
            </a:r>
            <a:r>
              <a:rPr lang="en-US" altLang="ko-KR" sz="120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installed,</a:t>
            </a:r>
          </a:p>
          <a:p>
            <a:pPr algn="r">
              <a:lnSpc>
                <a:spcPct val="150000"/>
              </a:lnSpc>
            </a:pPr>
            <a:r>
              <a:rPr lang="en-US" altLang="ko-KR" sz="120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and </a:t>
            </a:r>
            <a:r>
              <a:rPr lang="en-US" altLang="ko-KR" sz="1200" dirty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it can be used for various projects.</a:t>
            </a:r>
            <a:endParaRPr lang="en-US" altLang="ko-KR" sz="1200" dirty="0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+mj-ea"/>
              <a:ea typeface="+mj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57F466-D44F-C177-FA5B-5FEEA0A38F5C}"/>
              </a:ext>
            </a:extLst>
          </p:cNvPr>
          <p:cNvSpPr txBox="1"/>
          <p:nvPr/>
        </p:nvSpPr>
        <p:spPr>
          <a:xfrm>
            <a:off x="801003" y="7296097"/>
            <a:ext cx="120757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gradFill>
                  <a:gsLst>
                    <a:gs pos="0">
                      <a:srgbClr val="EE6B21"/>
                    </a:gs>
                    <a:gs pos="100000">
                      <a:srgbClr val="EE6B21"/>
                    </a:gs>
                  </a:gsLst>
                  <a:lin ang="5400000" scaled="1"/>
                </a:gradFill>
                <a:latin typeface="+mj-ea"/>
                <a:ea typeface="+mj-ea"/>
              </a:rPr>
              <a:t>Key Features</a:t>
            </a:r>
            <a:endParaRPr lang="ko-KR" altLang="en-US" sz="1400" dirty="0">
              <a:gradFill>
                <a:gsLst>
                  <a:gs pos="0">
                    <a:srgbClr val="EE6B21"/>
                  </a:gs>
                  <a:gs pos="100000">
                    <a:srgbClr val="EE6B21"/>
                  </a:gs>
                </a:gsLst>
                <a:lin ang="5400000" scaled="1"/>
              </a:gradFill>
              <a:latin typeface="+mj-ea"/>
              <a:ea typeface="+mj-ea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8B4A1D37-1F6E-771A-6E76-CC150EE220BB}"/>
              </a:ext>
            </a:extLst>
          </p:cNvPr>
          <p:cNvSpPr/>
          <p:nvPr/>
        </p:nvSpPr>
        <p:spPr bwMode="auto">
          <a:xfrm>
            <a:off x="2368459" y="7586440"/>
            <a:ext cx="4904309" cy="135919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34848" tIns="44258" rIns="34848" bIns="44258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7800" indent="-177800" defTabSz="885209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ko-KR" sz="1200" b="1" dirty="0">
                <a:gradFill>
                  <a:gsLst>
                    <a:gs pos="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+mn-ea"/>
              </a:rPr>
              <a:t>dual edge camera</a:t>
            </a:r>
          </a:p>
          <a:p>
            <a:pPr marL="177800" indent="-177800" defTabSz="885209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ko-KR" sz="1200" b="1" dirty="0">
                <a:gradFill>
                  <a:gsLst>
                    <a:gs pos="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+mn-ea"/>
              </a:rPr>
              <a:t>Temperature accuracy within ±0.3℃ (</a:t>
            </a:r>
            <a:r>
              <a:rPr lang="en-US" altLang="ko-KR" sz="1200" b="1" dirty="0" smtClean="0">
                <a:gradFill>
                  <a:gsLst>
                    <a:gs pos="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+mn-ea"/>
              </a:rPr>
              <a:t>with TRSM)</a:t>
            </a:r>
            <a:endParaRPr lang="en-US" altLang="ko-KR" sz="1200" b="1" dirty="0">
              <a:gradFill>
                <a:gsLst>
                  <a:gs pos="0">
                    <a:prstClr val="black">
                      <a:lumMod val="85000"/>
                      <a:lumOff val="15000"/>
                    </a:prstClr>
                  </a:gs>
                  <a:gs pos="100000">
                    <a:prstClr val="black">
                      <a:lumMod val="85000"/>
                      <a:lumOff val="15000"/>
                    </a:prstClr>
                  </a:gs>
                </a:gsLst>
                <a:lin ang="5400000" scaled="0"/>
              </a:gradFill>
              <a:latin typeface="+mn-ea"/>
            </a:endParaRPr>
          </a:p>
          <a:p>
            <a:pPr marL="177800" indent="-177800" defTabSz="885209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ko-KR" sz="1200" b="1" dirty="0">
                <a:gradFill>
                  <a:gsLst>
                    <a:gs pos="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+mn-ea"/>
              </a:rPr>
              <a:t>AI function can be installed</a:t>
            </a:r>
          </a:p>
          <a:p>
            <a:pPr marL="177800" indent="-177800" defTabSz="885209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ko-KR" sz="1200" b="1" dirty="0">
                <a:gradFill>
                  <a:gsLst>
                    <a:gs pos="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+mn-ea"/>
              </a:rPr>
              <a:t>Provides various interfaces such as Ethernet, HDMI</a:t>
            </a:r>
            <a:r>
              <a:rPr lang="en-US" altLang="ko-KR" sz="1200" b="1" dirty="0" smtClean="0">
                <a:gradFill>
                  <a:gsLst>
                    <a:gs pos="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+mn-ea"/>
              </a:rPr>
              <a:t>,</a:t>
            </a:r>
          </a:p>
          <a:p>
            <a:pPr defTabSz="885209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200" b="1" dirty="0" smtClean="0">
                <a:gradFill>
                  <a:gsLst>
                    <a:gs pos="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+mn-ea"/>
              </a:rPr>
              <a:t>   Audio </a:t>
            </a:r>
            <a:r>
              <a:rPr lang="en-US" altLang="ko-KR" sz="1200" b="1" dirty="0">
                <a:gradFill>
                  <a:gsLst>
                    <a:gs pos="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+mn-ea"/>
              </a:rPr>
              <a:t>In/Out, and USB</a:t>
            </a:r>
          </a:p>
          <a:p>
            <a:pPr marL="177800" indent="-177800" defTabSz="885209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ko-KR" sz="1200" b="1" dirty="0">
                <a:gradFill>
                  <a:gsLst>
                    <a:gs pos="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+mn-ea"/>
              </a:rPr>
              <a:t>Use in various fields such as human body heat detection</a:t>
            </a:r>
            <a:r>
              <a:rPr lang="en-US" altLang="ko-KR" sz="1200" b="1" dirty="0" smtClean="0">
                <a:gradFill>
                  <a:gsLst>
                    <a:gs pos="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+mn-ea"/>
              </a:rPr>
              <a:t>,</a:t>
            </a:r>
          </a:p>
          <a:p>
            <a:pPr defTabSz="885209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200" b="1" dirty="0">
                <a:gradFill>
                  <a:gsLst>
                    <a:gs pos="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+mn-ea"/>
              </a:rPr>
              <a:t> </a:t>
            </a:r>
            <a:r>
              <a:rPr lang="en-US" altLang="ko-KR" sz="1200" b="1" dirty="0" smtClean="0">
                <a:gradFill>
                  <a:gsLst>
                    <a:gs pos="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+mn-ea"/>
              </a:rPr>
              <a:t>  Smart </a:t>
            </a:r>
            <a:r>
              <a:rPr lang="en-US" altLang="ko-KR" sz="1200" b="1" dirty="0">
                <a:gradFill>
                  <a:gsLst>
                    <a:gs pos="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+mn-ea"/>
              </a:rPr>
              <a:t>farm, and livestock disease prevention</a:t>
            </a:r>
            <a:endParaRPr lang="ko-KR" altLang="en-US" sz="1200" b="1" dirty="0">
              <a:gradFill>
                <a:gsLst>
                  <a:gs pos="0">
                    <a:prstClr val="black">
                      <a:lumMod val="85000"/>
                      <a:lumOff val="15000"/>
                    </a:prstClr>
                  </a:gs>
                  <a:gs pos="100000">
                    <a:prstClr val="black">
                      <a:lumMod val="85000"/>
                      <a:lumOff val="15000"/>
                    </a:prstClr>
                  </a:gs>
                </a:gsLst>
                <a:lin ang="5400000" scaled="0"/>
              </a:gradFill>
              <a:latin typeface="+mn-ea"/>
            </a:endParaRPr>
          </a:p>
        </p:txBody>
      </p:sp>
      <p:pic>
        <p:nvPicPr>
          <p:cNvPr id="22" name="그림 21" descr="어두운, 검은색, 옅은, 켜진이(가) 표시된 사진&#10;&#10;자동 생성된 설명">
            <a:extLst>
              <a:ext uri="{FF2B5EF4-FFF2-40B4-BE49-F238E27FC236}">
                <a16:creationId xmlns:a16="http://schemas.microsoft.com/office/drawing/2014/main" id="{9073A1EA-5605-23AE-626D-FA39635E01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99"/>
          <a:stretch/>
        </p:blipFill>
        <p:spPr>
          <a:xfrm>
            <a:off x="3120232" y="195"/>
            <a:ext cx="4441031" cy="2895600"/>
          </a:xfrm>
          <a:prstGeom prst="rect">
            <a:avLst/>
          </a:prstGeom>
        </p:spPr>
      </p:pic>
      <p:pic>
        <p:nvPicPr>
          <p:cNvPr id="24" name="그림 23" descr="텍스트, 클립아트, 표지판이(가) 표시된 사진&#10;&#10;자동 생성된 설명">
            <a:extLst>
              <a:ext uri="{FF2B5EF4-FFF2-40B4-BE49-F238E27FC236}">
                <a16:creationId xmlns:a16="http://schemas.microsoft.com/office/drawing/2014/main" id="{A2A57BB3-2095-BD06-8E1E-6E4988B3D3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35" y="1120499"/>
            <a:ext cx="2231589" cy="550867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BE832790-B287-386B-074F-1C1B1C726B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40427"/>
            <a:ext cx="7561263" cy="195138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333" y="1898061"/>
            <a:ext cx="2311658" cy="118345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DB4DF92-E58F-A9EA-AA28-E88160CEBCE9}"/>
              </a:ext>
            </a:extLst>
          </p:cNvPr>
          <p:cNvSpPr txBox="1"/>
          <p:nvPr/>
        </p:nvSpPr>
        <p:spPr>
          <a:xfrm>
            <a:off x="2350630" y="3693886"/>
            <a:ext cx="1539204" cy="57708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0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Accurate temperature</a:t>
            </a:r>
          </a:p>
          <a:p>
            <a:pPr algn="ctr"/>
            <a:r>
              <a:rPr lang="en-US" altLang="ko-KR" sz="10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Measurement and</a:t>
            </a:r>
          </a:p>
          <a:p>
            <a:pPr algn="ctr"/>
            <a:r>
              <a:rPr lang="en-US" altLang="ko-KR" sz="10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High quality imaging</a:t>
            </a:r>
            <a:endParaRPr lang="ko-KR" altLang="en-US" sz="1050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+mj-ea"/>
              <a:ea typeface="+mj-ea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DB1D687-9459-E4DF-F75B-5AA15B4E0A2F}"/>
              </a:ext>
            </a:extLst>
          </p:cNvPr>
          <p:cNvSpPr txBox="1"/>
          <p:nvPr/>
        </p:nvSpPr>
        <p:spPr>
          <a:xfrm>
            <a:off x="3907284" y="3700236"/>
            <a:ext cx="1627369" cy="57708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0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Supports various video</a:t>
            </a:r>
          </a:p>
          <a:p>
            <a:pPr algn="ctr"/>
            <a:r>
              <a:rPr lang="en-US" altLang="ko-KR" sz="10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Formats for multiple</a:t>
            </a:r>
          </a:p>
          <a:p>
            <a:pPr algn="ctr"/>
            <a:r>
              <a:rPr lang="en-US" altLang="ko-KR" sz="10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applications</a:t>
            </a:r>
            <a:endParaRPr lang="ko-KR" altLang="en-US" sz="1050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+mj-ea"/>
              <a:ea typeface="+mj-ea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B5E9CA-1777-AAFA-5DA4-06929E379DDC}"/>
              </a:ext>
            </a:extLst>
          </p:cNvPr>
          <p:cNvSpPr txBox="1"/>
          <p:nvPr/>
        </p:nvSpPr>
        <p:spPr>
          <a:xfrm>
            <a:off x="5500881" y="3700236"/>
            <a:ext cx="1563248" cy="57708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0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Low cost, space free,</a:t>
            </a:r>
          </a:p>
          <a:p>
            <a:pPr algn="ctr"/>
            <a:r>
              <a:rPr lang="en-US" altLang="ko-KR" sz="10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comfortable,</a:t>
            </a:r>
          </a:p>
          <a:p>
            <a:pPr algn="ctr"/>
            <a:r>
              <a:rPr lang="en-US" altLang="ko-KR" sz="1050" dirty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e</a:t>
            </a:r>
            <a:r>
              <a:rPr lang="en-US" altLang="ko-KR" sz="10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asy installation</a:t>
            </a:r>
            <a:endParaRPr lang="ko-KR" altLang="en-US" sz="1050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+mj-ea"/>
              <a:ea typeface="+mj-ea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1C92081B-742F-6C48-B798-240B21A0B307}"/>
              </a:ext>
            </a:extLst>
          </p:cNvPr>
          <p:cNvSpPr/>
          <p:nvPr/>
        </p:nvSpPr>
        <p:spPr>
          <a:xfrm rot="5400000">
            <a:off x="3267075" y="-69850"/>
            <a:ext cx="469900" cy="7004050"/>
          </a:xfrm>
          <a:prstGeom prst="rect">
            <a:avLst/>
          </a:prstGeom>
          <a:solidFill>
            <a:srgbClr val="E18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3B685FD1-2032-5BBD-3A58-D21CB6B38B7E}"/>
              </a:ext>
            </a:extLst>
          </p:cNvPr>
          <p:cNvGrpSpPr/>
          <p:nvPr/>
        </p:nvGrpSpPr>
        <p:grpSpPr>
          <a:xfrm>
            <a:off x="3863578" y="3246438"/>
            <a:ext cx="62308" cy="379412"/>
            <a:chOff x="3609975" y="3246438"/>
            <a:chExt cx="62308" cy="379412"/>
          </a:xfrm>
        </p:grpSpPr>
        <p:cxnSp>
          <p:nvCxnSpPr>
            <p:cNvPr id="43" name="직선 연결선 42">
              <a:extLst>
                <a:ext uri="{FF2B5EF4-FFF2-40B4-BE49-F238E27FC236}">
                  <a16:creationId xmlns:a16="http://schemas.microsoft.com/office/drawing/2014/main" id="{8F3BC3CF-5459-6AC1-BE06-F90CB0A2C14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41129" y="3246438"/>
              <a:ext cx="0" cy="37941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타원 43">
              <a:extLst>
                <a:ext uri="{FF2B5EF4-FFF2-40B4-BE49-F238E27FC236}">
                  <a16:creationId xmlns:a16="http://schemas.microsoft.com/office/drawing/2014/main" id="{AD2E2667-94F3-992A-CA3F-FA32A720206A}"/>
                </a:ext>
              </a:extLst>
            </p:cNvPr>
            <p:cNvSpPr/>
            <p:nvPr userDrawn="1"/>
          </p:nvSpPr>
          <p:spPr>
            <a:xfrm>
              <a:off x="3609975" y="3404990"/>
              <a:ext cx="62308" cy="62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18E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B5BA3B7C-63A8-59D6-21EC-69159CF99A90}"/>
              </a:ext>
            </a:extLst>
          </p:cNvPr>
          <p:cNvGrpSpPr/>
          <p:nvPr/>
        </p:nvGrpSpPr>
        <p:grpSpPr>
          <a:xfrm>
            <a:off x="5520928" y="3246438"/>
            <a:ext cx="62308" cy="379412"/>
            <a:chOff x="3609975" y="3246438"/>
            <a:chExt cx="62308" cy="379412"/>
          </a:xfrm>
        </p:grpSpPr>
        <p:cxnSp>
          <p:nvCxnSpPr>
            <p:cNvPr id="46" name="직선 연결선 45">
              <a:extLst>
                <a:ext uri="{FF2B5EF4-FFF2-40B4-BE49-F238E27FC236}">
                  <a16:creationId xmlns:a16="http://schemas.microsoft.com/office/drawing/2014/main" id="{AD50A9D6-ADA4-17D9-A027-EA4638470FB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41129" y="3246438"/>
              <a:ext cx="0" cy="37941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타원 46">
              <a:extLst>
                <a:ext uri="{FF2B5EF4-FFF2-40B4-BE49-F238E27FC236}">
                  <a16:creationId xmlns:a16="http://schemas.microsoft.com/office/drawing/2014/main" id="{18A274AC-BEC7-E3FE-806B-98D7B4A99CEF}"/>
                </a:ext>
              </a:extLst>
            </p:cNvPr>
            <p:cNvSpPr/>
            <p:nvPr userDrawn="1"/>
          </p:nvSpPr>
          <p:spPr>
            <a:xfrm>
              <a:off x="3609975" y="3404990"/>
              <a:ext cx="62308" cy="62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18E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D3C0980E-165F-CEDC-957E-749DD1B41366}"/>
              </a:ext>
            </a:extLst>
          </p:cNvPr>
          <p:cNvSpPr txBox="1"/>
          <p:nvPr/>
        </p:nvSpPr>
        <p:spPr>
          <a:xfrm>
            <a:off x="2827792" y="3277961"/>
            <a:ext cx="8111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j-ea"/>
                <a:ea typeface="+mj-ea"/>
              </a:rPr>
              <a:t>Accuracy</a:t>
            </a:r>
            <a:endParaRPr lang="ko-KR" altLang="en-US" sz="12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atin typeface="+mj-ea"/>
              <a:ea typeface="+mj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409673F-D0DA-9315-6704-EF9BCFA4D5E1}"/>
              </a:ext>
            </a:extLst>
          </p:cNvPr>
          <p:cNvSpPr txBox="1"/>
          <p:nvPr/>
        </p:nvSpPr>
        <p:spPr>
          <a:xfrm>
            <a:off x="4166144" y="3277961"/>
            <a:ext cx="1112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j-ea"/>
                <a:ea typeface="+mj-ea"/>
              </a:rPr>
              <a:t>Expandability</a:t>
            </a:r>
            <a:endParaRPr lang="ko-KR" altLang="en-US" sz="12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atin typeface="+mj-ea"/>
              <a:ea typeface="+mj-ea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AB4D4E3-6E1F-F9DD-7029-CC5C531C914E}"/>
              </a:ext>
            </a:extLst>
          </p:cNvPr>
          <p:cNvSpPr txBox="1"/>
          <p:nvPr/>
        </p:nvSpPr>
        <p:spPr>
          <a:xfrm>
            <a:off x="5825232" y="3277961"/>
            <a:ext cx="864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j-ea"/>
                <a:ea typeface="+mj-ea"/>
              </a:rPr>
              <a:t>Efficiency</a:t>
            </a:r>
            <a:endParaRPr lang="ko-KR" altLang="en-US" sz="12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6013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사각형: 둥근 모서리 16">
            <a:extLst>
              <a:ext uri="{FF2B5EF4-FFF2-40B4-BE49-F238E27FC236}">
                <a16:creationId xmlns:a16="http://schemas.microsoft.com/office/drawing/2014/main" id="{3C9DC059-1B97-317D-7D78-06F32ADB18AD}"/>
              </a:ext>
            </a:extLst>
          </p:cNvPr>
          <p:cNvSpPr/>
          <p:nvPr/>
        </p:nvSpPr>
        <p:spPr>
          <a:xfrm>
            <a:off x="568818" y="8174127"/>
            <a:ext cx="6579408" cy="189310"/>
          </a:xfrm>
          <a:prstGeom prst="roundRect">
            <a:avLst/>
          </a:prstGeom>
          <a:solidFill>
            <a:srgbClr val="ECD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사각형: 둥근 모서리 16">
            <a:extLst>
              <a:ext uri="{FF2B5EF4-FFF2-40B4-BE49-F238E27FC236}">
                <a16:creationId xmlns:a16="http://schemas.microsoft.com/office/drawing/2014/main" id="{3C9DC059-1B97-317D-7D78-06F32ADB18AD}"/>
              </a:ext>
            </a:extLst>
          </p:cNvPr>
          <p:cNvSpPr/>
          <p:nvPr/>
        </p:nvSpPr>
        <p:spPr>
          <a:xfrm>
            <a:off x="562937" y="5828348"/>
            <a:ext cx="6579408" cy="189310"/>
          </a:xfrm>
          <a:prstGeom prst="roundRect">
            <a:avLst/>
          </a:prstGeom>
          <a:solidFill>
            <a:srgbClr val="ECD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사각형: 둥근 모서리 16">
            <a:extLst>
              <a:ext uri="{FF2B5EF4-FFF2-40B4-BE49-F238E27FC236}">
                <a16:creationId xmlns:a16="http://schemas.microsoft.com/office/drawing/2014/main" id="{3C9DC059-1B97-317D-7D78-06F32ADB18AD}"/>
              </a:ext>
            </a:extLst>
          </p:cNvPr>
          <p:cNvSpPr/>
          <p:nvPr/>
        </p:nvSpPr>
        <p:spPr>
          <a:xfrm>
            <a:off x="562937" y="3482569"/>
            <a:ext cx="6579408" cy="189310"/>
          </a:xfrm>
          <a:prstGeom prst="roundRect">
            <a:avLst/>
          </a:prstGeom>
          <a:solidFill>
            <a:srgbClr val="ECD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사각형: 둥근 모서리 16">
            <a:extLst>
              <a:ext uri="{FF2B5EF4-FFF2-40B4-BE49-F238E27FC236}">
                <a16:creationId xmlns:a16="http://schemas.microsoft.com/office/drawing/2014/main" id="{3C9DC059-1B97-317D-7D78-06F32ADB18AD}"/>
              </a:ext>
            </a:extLst>
          </p:cNvPr>
          <p:cNvSpPr/>
          <p:nvPr/>
        </p:nvSpPr>
        <p:spPr>
          <a:xfrm>
            <a:off x="562937" y="893610"/>
            <a:ext cx="6579408" cy="189310"/>
          </a:xfrm>
          <a:prstGeom prst="roundRect">
            <a:avLst/>
          </a:prstGeom>
          <a:solidFill>
            <a:srgbClr val="ECD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B7AEC8E-D825-E0AC-6E96-C37CF4E7346D}"/>
              </a:ext>
            </a:extLst>
          </p:cNvPr>
          <p:cNvSpPr txBox="1"/>
          <p:nvPr/>
        </p:nvSpPr>
        <p:spPr>
          <a:xfrm>
            <a:off x="350497" y="562936"/>
            <a:ext cx="31758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ko-KR" sz="1100" dirty="0" smtClean="0">
                <a:gradFill>
                  <a:gsLst>
                    <a:gs pos="0">
                      <a:srgbClr val="EE6B21"/>
                    </a:gs>
                    <a:gs pos="100000">
                      <a:srgbClr val="EE6B21"/>
                    </a:gs>
                  </a:gsLst>
                  <a:lin ang="5400000" scaled="1"/>
                </a:gradFill>
                <a:latin typeface="+mj-ea"/>
                <a:ea typeface="+mj-ea"/>
              </a:rPr>
              <a:t>Quantum Eye MPDC </a:t>
            </a:r>
            <a:r>
              <a:rPr lang="fr-FR" altLang="ko-KR" sz="1100" dirty="0">
                <a:gradFill>
                  <a:gsLst>
                    <a:gs pos="0">
                      <a:srgbClr val="EE6B21"/>
                    </a:gs>
                    <a:gs pos="100000">
                      <a:srgbClr val="EE6B21"/>
                    </a:gs>
                  </a:gsLst>
                  <a:lin ang="5400000" scaled="1"/>
                </a:gradFill>
                <a:latin typeface="+mj-ea"/>
                <a:ea typeface="+mj-ea"/>
              </a:rPr>
              <a:t>Technical Specifications</a:t>
            </a:r>
            <a:endParaRPr lang="ko-KR" altLang="en-US" sz="1100" dirty="0">
              <a:gradFill>
                <a:gsLst>
                  <a:gs pos="0">
                    <a:srgbClr val="EE6B21"/>
                  </a:gs>
                  <a:gs pos="100000">
                    <a:srgbClr val="EE6B21"/>
                  </a:gs>
                </a:gsLst>
                <a:lin ang="5400000" scaled="1"/>
              </a:gradFill>
              <a:latin typeface="+mj-ea"/>
              <a:ea typeface="+mj-ea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FA22A78-921B-1E9B-FFBA-0C9F4A13D63C}"/>
              </a:ext>
            </a:extLst>
          </p:cNvPr>
          <p:cNvSpPr txBox="1"/>
          <p:nvPr/>
        </p:nvSpPr>
        <p:spPr>
          <a:xfrm>
            <a:off x="651169" y="3503741"/>
            <a:ext cx="774251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altLang="ko-KR" sz="900" dirty="0" smtClean="0">
                <a:gradFill>
                  <a:gsLst>
                    <a:gs pos="0">
                      <a:srgbClr val="64662C"/>
                    </a:gs>
                    <a:gs pos="100000">
                      <a:srgbClr val="64662C"/>
                    </a:gs>
                  </a:gsLst>
                  <a:lin ang="5400000" scaled="1"/>
                </a:gradFill>
                <a:latin typeface="+mj-ea"/>
                <a:ea typeface="+mj-ea"/>
              </a:rPr>
              <a:t>Color Cameral</a:t>
            </a:r>
            <a:endParaRPr lang="ko-KR" altLang="en-US" sz="900" dirty="0">
              <a:gradFill>
                <a:gsLst>
                  <a:gs pos="0">
                    <a:srgbClr val="64662C"/>
                  </a:gs>
                  <a:gs pos="100000">
                    <a:srgbClr val="64662C"/>
                  </a:gs>
                </a:gsLst>
                <a:lin ang="5400000" scaled="1"/>
              </a:gradFill>
              <a:latin typeface="+mj-ea"/>
              <a:ea typeface="+mj-ea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0B37E62-21E0-3640-228C-C86DBAF12AAE}"/>
              </a:ext>
            </a:extLst>
          </p:cNvPr>
          <p:cNvSpPr txBox="1"/>
          <p:nvPr/>
        </p:nvSpPr>
        <p:spPr>
          <a:xfrm>
            <a:off x="651169" y="915357"/>
            <a:ext cx="136051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altLang="ko-KR" sz="900" dirty="0" smtClean="0">
                <a:gradFill>
                  <a:gsLst>
                    <a:gs pos="0">
                      <a:srgbClr val="64662C"/>
                    </a:gs>
                    <a:gs pos="100000">
                      <a:srgbClr val="64662C"/>
                    </a:gs>
                  </a:gsLst>
                  <a:lin ang="5400000" scaled="1"/>
                </a:gradFill>
                <a:latin typeface="+mj-ea"/>
                <a:ea typeface="+mj-ea"/>
              </a:rPr>
              <a:t>Thermal Camera</a:t>
            </a:r>
            <a:endParaRPr lang="ko-KR" altLang="en-US" sz="900" dirty="0">
              <a:gradFill>
                <a:gsLst>
                  <a:gs pos="0">
                    <a:srgbClr val="64662C"/>
                  </a:gs>
                  <a:gs pos="100000">
                    <a:srgbClr val="64662C"/>
                  </a:gs>
                </a:gsLst>
                <a:lin ang="5400000" scaled="1"/>
              </a:gradFill>
              <a:latin typeface="+mj-ea"/>
              <a:ea typeface="+mj-ea"/>
            </a:endParaRPr>
          </a:p>
        </p:txBody>
      </p:sp>
      <p:graphicFrame>
        <p:nvGraphicFramePr>
          <p:cNvPr id="47" name="표 66">
            <a:extLst>
              <a:ext uri="{FF2B5EF4-FFF2-40B4-BE49-F238E27FC236}">
                <a16:creationId xmlns:a16="http://schemas.microsoft.com/office/drawing/2014/main" id="{5C869010-A574-6DC9-A3BF-AC6CFEE2B1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712325"/>
              </p:ext>
            </p:extLst>
          </p:nvPr>
        </p:nvGraphicFramePr>
        <p:xfrm>
          <a:off x="585246" y="1173628"/>
          <a:ext cx="6520404" cy="2012267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72204">
                  <a:extLst>
                    <a:ext uri="{9D8B030D-6E8A-4147-A177-3AD203B41FA5}">
                      <a16:colId xmlns:a16="http://schemas.microsoft.com/office/drawing/2014/main" val="3000796505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3899846106"/>
                    </a:ext>
                  </a:extLst>
                </a:gridCol>
              </a:tblGrid>
              <a:tr h="20038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pixels</a:t>
                      </a:r>
                      <a:endParaRPr lang="ko-KR" altLang="en-US" sz="700" b="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1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320(H) x 240(V) Pixels</a:t>
                      </a:r>
                      <a:endParaRPr lang="ko-KR" altLang="en-US" sz="700" b="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A51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022299"/>
                  </a:ext>
                </a:extLst>
              </a:tr>
              <a:tr h="20038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kern="120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Image Sensor Type</a:t>
                      </a:r>
                      <a:endParaRPr lang="ko-KR" altLang="en-US" sz="700" b="0" kern="120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kern="120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Micro Bolometer</a:t>
                      </a:r>
                      <a:endParaRPr lang="ko-KR" altLang="en-US" sz="700" b="0" kern="120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48994"/>
                  </a:ext>
                </a:extLst>
              </a:tr>
              <a:tr h="20038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kern="120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Pixel Pitch</a:t>
                      </a:r>
                      <a:endParaRPr lang="ko-KR" altLang="en-US" sz="700" b="0" kern="120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l-GR" altLang="ko-KR" sz="700" b="0" kern="120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12μ</a:t>
                      </a:r>
                      <a:r>
                        <a:rPr lang="en-US" altLang="ko-KR" sz="700" b="0" kern="120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</a:t>
                      </a:r>
                      <a:endParaRPr lang="ko-KR" altLang="en-US" sz="700" b="0" kern="120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147619"/>
                  </a:ext>
                </a:extLst>
              </a:tr>
              <a:tr h="20038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kern="120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Spectral</a:t>
                      </a:r>
                      <a:r>
                        <a:rPr lang="en-US" altLang="ko-KR" sz="700" b="0" kern="1200" baseline="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Band</a:t>
                      </a:r>
                      <a:endParaRPr lang="ko-KR" altLang="en-US" sz="700" b="0" kern="120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kern="120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LWIR</a:t>
                      </a:r>
                      <a:r>
                        <a:rPr lang="en-US" altLang="ko-KR" sz="700" b="0" kern="1200" baseline="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700" b="0" kern="120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8~14 µm</a:t>
                      </a:r>
                      <a:endParaRPr lang="ko-KR" altLang="en-US" sz="700" b="0" kern="120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305102"/>
                  </a:ext>
                </a:extLst>
              </a:tr>
              <a:tr h="20038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kern="120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NETD</a:t>
                      </a:r>
                      <a:endParaRPr lang="ko-KR" altLang="en-US" sz="700" b="0" kern="120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kern="1200" spc="-40" baseline="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&lt; 50mK @F/1.0</a:t>
                      </a:r>
                      <a:endParaRPr lang="ko-KR" altLang="en-US" sz="700" b="0" kern="1200" spc="-40" baseline="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447619"/>
                  </a:ext>
                </a:extLst>
              </a:tr>
              <a:tr h="20038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kern="1200" spc="-50" baseline="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Field of View ( H x V )</a:t>
                      </a:r>
                      <a:endParaRPr lang="ko-KR" altLang="en-US" sz="700" b="0" kern="1200" spc="-50" baseline="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kern="1200" spc="-40" baseline="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H: 28°, V: 21°, custom</a:t>
                      </a:r>
                      <a:endParaRPr lang="ko-KR" altLang="en-US" sz="700" b="0" kern="1200" spc="-40" baseline="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84545"/>
                  </a:ext>
                </a:extLst>
              </a:tr>
              <a:tr h="20038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kern="120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Temperature</a:t>
                      </a:r>
                      <a:r>
                        <a:rPr lang="en-US" altLang="ko-KR" sz="700" b="0" kern="1200" baseline="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Measurement Range</a:t>
                      </a:r>
                      <a:endParaRPr lang="ko-KR" altLang="en-US" sz="700" b="0" kern="120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fr-FR" altLang="ko-KR" sz="700" b="0" kern="120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Febrile Sensing Mode : +30 °C ~ +40 °C  </a:t>
                      </a:r>
                    </a:p>
                    <a:p>
                      <a:pPr latinLnBrk="1"/>
                      <a:r>
                        <a:rPr lang="fr-FR" altLang="ko-KR" sz="700" b="0" kern="120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Normal Mode : ~ +140 °C or ~ +500 °C</a:t>
                      </a:r>
                      <a:endParaRPr lang="ko-KR" altLang="en-US" sz="700" b="0" kern="120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924712"/>
                  </a:ext>
                </a:extLst>
              </a:tr>
              <a:tr h="20038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kern="120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Temperature Accuracy</a:t>
                      </a:r>
                      <a:endParaRPr lang="ko-KR" altLang="en-US" sz="700" b="0" kern="120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kern="120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Febrile Sensing Mode  : ±0.5 °C (w/ TRSM ±0.3 °C)</a:t>
                      </a:r>
                    </a:p>
                    <a:p>
                      <a:pPr latinLnBrk="1"/>
                      <a:r>
                        <a:rPr lang="en-US" altLang="ko-KR" sz="700" b="0" kern="120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Normal Mode : ±2°C or 2%</a:t>
                      </a:r>
                      <a:endParaRPr lang="ko-KR" altLang="en-US" sz="700" b="0" kern="120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995272"/>
                  </a:ext>
                </a:extLst>
              </a:tr>
              <a:tr h="20038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kern="120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Frame Frequency</a:t>
                      </a:r>
                      <a:endParaRPr lang="ko-KR" altLang="en-US" sz="700" b="0" kern="120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kern="120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MAX 30 FPS</a:t>
                      </a:r>
                      <a:endParaRPr lang="ko-KR" altLang="en-US" sz="700" b="0" kern="120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632266"/>
                  </a:ext>
                </a:extLst>
              </a:tr>
            </a:tbl>
          </a:graphicData>
        </a:graphic>
      </p:graphicFrame>
      <p:graphicFrame>
        <p:nvGraphicFramePr>
          <p:cNvPr id="48" name="표 66">
            <a:extLst>
              <a:ext uri="{FF2B5EF4-FFF2-40B4-BE49-F238E27FC236}">
                <a16:creationId xmlns:a16="http://schemas.microsoft.com/office/drawing/2014/main" id="{0B80252C-9434-F7C7-22D7-12EC285361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27401"/>
              </p:ext>
            </p:extLst>
          </p:nvPr>
        </p:nvGraphicFramePr>
        <p:xfrm>
          <a:off x="585246" y="3752075"/>
          <a:ext cx="6520404" cy="177360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72204">
                  <a:extLst>
                    <a:ext uri="{9D8B030D-6E8A-4147-A177-3AD203B41FA5}">
                      <a16:colId xmlns:a16="http://schemas.microsoft.com/office/drawing/2014/main" val="3000796505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3899846106"/>
                    </a:ext>
                  </a:extLst>
                </a:gridCol>
              </a:tblGrid>
              <a:tr h="22506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Image Sensor</a:t>
                      </a:r>
                      <a:endParaRPr lang="ko-KR" altLang="en-US" sz="700" b="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1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kern="1200" spc="-40" baseline="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1/2.8" 2MP CMOS</a:t>
                      </a:r>
                      <a:endParaRPr lang="ko-KR" altLang="en-US" sz="700" b="0" kern="1200" spc="-40" baseline="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A51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022299"/>
                  </a:ext>
                </a:extLst>
              </a:tr>
              <a:tr h="22506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Effective Pixels</a:t>
                      </a:r>
                      <a:endParaRPr lang="ko-KR" altLang="en-US" sz="700" b="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kern="1200" spc="-40" baseline="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1920 x 1080</a:t>
                      </a:r>
                      <a:endParaRPr lang="ko-KR" altLang="en-US" sz="700" b="0" kern="1200" spc="-40" baseline="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184542"/>
                  </a:ext>
                </a:extLst>
              </a:tr>
              <a:tr h="22506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Max. Resolution</a:t>
                      </a:r>
                      <a:endParaRPr lang="ko-KR" altLang="en-US" sz="700" b="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kern="1200" spc="-40" baseline="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2MP</a:t>
                      </a:r>
                      <a:endParaRPr lang="ko-KR" altLang="en-US" sz="700" b="0" kern="1200" spc="-40" baseline="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413558"/>
                  </a:ext>
                </a:extLst>
              </a:tr>
              <a:tr h="22506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Focal Length</a:t>
                      </a:r>
                      <a:endParaRPr lang="ko-KR" altLang="en-US" sz="700" b="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kern="1200" spc="-40" baseline="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mm</a:t>
                      </a:r>
                      <a:endParaRPr lang="ko-KR" altLang="en-US" sz="700" b="0" kern="1200" spc="-40" baseline="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570135"/>
                  </a:ext>
                </a:extLst>
              </a:tr>
              <a:tr h="22506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Aperture</a:t>
                      </a:r>
                      <a:endParaRPr lang="ko-KR" altLang="en-US" sz="700" b="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kern="1200" spc="-40" baseline="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F1.6</a:t>
                      </a:r>
                      <a:endParaRPr lang="ko-KR" altLang="en-US" sz="700" b="0" kern="1200" spc="-40" baseline="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171642"/>
                  </a:ext>
                </a:extLst>
              </a:tr>
              <a:tr h="22506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 of View</a:t>
                      </a:r>
                      <a:endParaRPr lang="ko-KR" altLang="en-US" sz="700" b="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pt-BR" altLang="ko-KR" sz="700" b="0" kern="1200" spc="-40" baseline="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H: 87.6°, V: 46.4°, D: 104.5°</a:t>
                      </a:r>
                      <a:endParaRPr lang="ko-KR" altLang="en-US" sz="700" b="0" kern="1200" spc="-40" baseline="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617085"/>
                  </a:ext>
                </a:extLst>
              </a:tr>
              <a:tr h="22506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Frame Frequency</a:t>
                      </a:r>
                      <a:endParaRPr lang="ko-KR" altLang="en-US" sz="700" b="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kern="1200" spc="-40" baseline="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MAX 30 FPS</a:t>
                      </a:r>
                      <a:endParaRPr lang="ko-KR" altLang="en-US" sz="700" b="0" kern="1200" spc="-40" baseline="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4026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kern="120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Focus Mode</a:t>
                      </a:r>
                      <a:endParaRPr lang="ko-KR" altLang="en-US" sz="700" b="0" kern="120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1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kern="1200" spc="0" baseline="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Fixed</a:t>
                      </a:r>
                      <a:endParaRPr lang="ko-KR" altLang="en-US" sz="700" b="0" kern="1200" spc="0" baseline="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1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164102"/>
                  </a:ext>
                </a:extLst>
              </a:tr>
            </a:tbl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835746B0-7F8E-B3A3-5D66-A63633F5EC38}"/>
              </a:ext>
            </a:extLst>
          </p:cNvPr>
          <p:cNvSpPr txBox="1"/>
          <p:nvPr/>
        </p:nvSpPr>
        <p:spPr>
          <a:xfrm>
            <a:off x="657519" y="5858300"/>
            <a:ext cx="503343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altLang="ko-KR" sz="900" dirty="0" smtClean="0">
                <a:gradFill>
                  <a:gsLst>
                    <a:gs pos="0">
                      <a:srgbClr val="64662C"/>
                    </a:gs>
                    <a:gs pos="100000">
                      <a:srgbClr val="64662C"/>
                    </a:gs>
                  </a:gsLst>
                  <a:lin ang="5400000" scaled="1"/>
                </a:gradFill>
                <a:latin typeface="+mj-ea"/>
                <a:ea typeface="+mj-ea"/>
              </a:rPr>
              <a:t>Interfacel</a:t>
            </a:r>
            <a:endParaRPr lang="ko-KR" altLang="en-US" sz="900" dirty="0">
              <a:gradFill>
                <a:gsLst>
                  <a:gs pos="0">
                    <a:srgbClr val="64662C"/>
                  </a:gs>
                  <a:gs pos="100000">
                    <a:srgbClr val="64662C"/>
                  </a:gs>
                </a:gsLst>
                <a:lin ang="5400000" scaled="1"/>
              </a:gradFill>
              <a:latin typeface="+mj-ea"/>
              <a:ea typeface="+mj-ea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5D70792-7FE3-E060-56C4-79D7DC158F4B}"/>
              </a:ext>
            </a:extLst>
          </p:cNvPr>
          <p:cNvSpPr txBox="1"/>
          <p:nvPr/>
        </p:nvSpPr>
        <p:spPr>
          <a:xfrm>
            <a:off x="652389" y="8199533"/>
            <a:ext cx="294953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altLang="ko-KR" sz="900" dirty="0" smtClean="0">
                <a:gradFill>
                  <a:gsLst>
                    <a:gs pos="0">
                      <a:srgbClr val="64662C"/>
                    </a:gs>
                    <a:gs pos="100000">
                      <a:srgbClr val="64662C"/>
                    </a:gs>
                  </a:gsLst>
                  <a:lin ang="5400000" scaled="1"/>
                </a:gradFill>
                <a:latin typeface="+mj-ea"/>
                <a:ea typeface="+mj-ea"/>
              </a:rPr>
              <a:t>Other</a:t>
            </a:r>
            <a:endParaRPr lang="ko-KR" altLang="en-US" sz="900" dirty="0">
              <a:gradFill>
                <a:gsLst>
                  <a:gs pos="0">
                    <a:srgbClr val="64662C"/>
                  </a:gs>
                  <a:gs pos="100000">
                    <a:srgbClr val="64662C"/>
                  </a:gs>
                </a:gsLst>
                <a:lin ang="5400000" scaled="1"/>
              </a:gradFill>
              <a:latin typeface="+mj-ea"/>
              <a:ea typeface="+mj-ea"/>
            </a:endParaRPr>
          </a:p>
        </p:txBody>
      </p:sp>
      <p:graphicFrame>
        <p:nvGraphicFramePr>
          <p:cNvPr id="52" name="표 66">
            <a:extLst>
              <a:ext uri="{FF2B5EF4-FFF2-40B4-BE49-F238E27FC236}">
                <a16:creationId xmlns:a16="http://schemas.microsoft.com/office/drawing/2014/main" id="{4559A2DF-8FB3-736F-1050-0E6873AC64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735674"/>
              </p:ext>
            </p:extLst>
          </p:nvPr>
        </p:nvGraphicFramePr>
        <p:xfrm>
          <a:off x="591596" y="6116772"/>
          <a:ext cx="6520404" cy="17830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84904">
                  <a:extLst>
                    <a:ext uri="{9D8B030D-6E8A-4147-A177-3AD203B41FA5}">
                      <a16:colId xmlns:a16="http://schemas.microsoft.com/office/drawing/2014/main" val="3000796505"/>
                    </a:ext>
                  </a:extLst>
                </a:gridCol>
                <a:gridCol w="4635500">
                  <a:extLst>
                    <a:ext uri="{9D8B030D-6E8A-4147-A177-3AD203B41FA5}">
                      <a16:colId xmlns:a16="http://schemas.microsoft.com/office/drawing/2014/main" val="38998461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Ethernet(Network)</a:t>
                      </a:r>
                      <a:endParaRPr lang="ko-KR" altLang="en-US" sz="700" b="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1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1000Base-T, RJ-45</a:t>
                      </a:r>
                      <a:endParaRPr lang="ko-KR" altLang="en-US" sz="700" b="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A51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0222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kern="120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Audio Input</a:t>
                      </a:r>
                      <a:endParaRPr lang="ko-KR" altLang="en-US" sz="700" b="0" kern="120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kern="120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(Mic In)</a:t>
                      </a:r>
                      <a:endParaRPr lang="ko-KR" altLang="en-US" sz="700" b="0" kern="120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48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kern="120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Audio Output</a:t>
                      </a:r>
                      <a:endParaRPr lang="ko-KR" altLang="en-US" sz="700" b="0" kern="120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kern="120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(Speaker Out)</a:t>
                      </a:r>
                      <a:endParaRPr lang="ko-KR" altLang="en-US" sz="700" b="0" kern="120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3487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kern="120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Alarm Input</a:t>
                      </a:r>
                      <a:endParaRPr lang="ko-KR" altLang="en-US" sz="700" b="0" kern="120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kern="120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ko-KR" altLang="en-US" sz="700" b="0" kern="120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8894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kern="120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Alarm Output</a:t>
                      </a:r>
                      <a:endParaRPr lang="ko-KR" altLang="en-US" sz="700" b="0" kern="120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kern="120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ko-KR" altLang="en-US" sz="700" b="0" kern="120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888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kern="120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Micro USB Connector</a:t>
                      </a:r>
                      <a:endParaRPr lang="ko-KR" altLang="en-US" sz="700" b="0" kern="120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kern="120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ko-KR" altLang="en-US" sz="700" b="0" kern="120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820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kern="120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Power LED</a:t>
                      </a:r>
                      <a:endParaRPr lang="ko-KR" altLang="en-US" sz="700" b="0" kern="120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kern="120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ko-KR" altLang="en-US" sz="700" b="0" kern="120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4649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kern="120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Reset </a:t>
                      </a:r>
                      <a:r>
                        <a:rPr lang="en-US" altLang="ko-KR" sz="700" b="0" kern="1200" dirty="0" err="1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Botton</a:t>
                      </a:r>
                      <a:endParaRPr lang="ko-KR" altLang="en-US" sz="700" b="0" kern="120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kern="120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ko-KR" altLang="en-US" sz="700" b="0" kern="120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3719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kern="120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HDMI</a:t>
                      </a:r>
                      <a:endParaRPr lang="ko-KR" altLang="en-US" sz="700" b="0" kern="120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1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kern="120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ko-KR" altLang="en-US" sz="700" b="0" kern="120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1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632266"/>
                  </a:ext>
                </a:extLst>
              </a:tr>
            </a:tbl>
          </a:graphicData>
        </a:graphic>
      </p:graphicFrame>
      <p:graphicFrame>
        <p:nvGraphicFramePr>
          <p:cNvPr id="53" name="표 66">
            <a:extLst>
              <a:ext uri="{FF2B5EF4-FFF2-40B4-BE49-F238E27FC236}">
                <a16:creationId xmlns:a16="http://schemas.microsoft.com/office/drawing/2014/main" id="{A4C06824-5B67-CAA1-035E-1C28343A78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264376"/>
              </p:ext>
            </p:extLst>
          </p:nvPr>
        </p:nvGraphicFramePr>
        <p:xfrm>
          <a:off x="586466" y="8454248"/>
          <a:ext cx="6520404" cy="15849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97604">
                  <a:extLst>
                    <a:ext uri="{9D8B030D-6E8A-4147-A177-3AD203B41FA5}">
                      <a16:colId xmlns:a16="http://schemas.microsoft.com/office/drawing/2014/main" val="3000796505"/>
                    </a:ext>
                  </a:extLst>
                </a:gridCol>
                <a:gridCol w="4622800">
                  <a:extLst>
                    <a:ext uri="{9D8B030D-6E8A-4147-A177-3AD203B41FA5}">
                      <a16:colId xmlns:a16="http://schemas.microsoft.com/office/drawing/2014/main" val="38998461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Supply Voltage</a:t>
                      </a:r>
                      <a:endParaRPr lang="ko-KR" altLang="en-US" sz="700" b="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1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spc="0" baseline="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 +12V ±10%</a:t>
                      </a:r>
                      <a:endParaRPr lang="ko-KR" altLang="en-US" sz="700" b="0" spc="0" baseline="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A51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0222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</a:t>
                      </a:r>
                      <a:endParaRPr lang="ko-KR" altLang="en-US" sz="700" b="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spc="0" baseline="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 Watt</a:t>
                      </a:r>
                      <a:endParaRPr lang="ko-KR" altLang="en-US" sz="700" b="0" spc="0" baseline="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156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Color</a:t>
                      </a:r>
                      <a:endParaRPr lang="ko-KR" altLang="en-US" sz="700" b="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spc="0" baseline="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</a:t>
                      </a:r>
                      <a:endParaRPr lang="ko-KR" altLang="en-US" sz="700" b="0" spc="0" baseline="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4676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</a:t>
                      </a:r>
                      <a:endParaRPr lang="ko-KR" altLang="en-US" sz="700" b="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spc="0" baseline="0" dirty="0" err="1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Aluminium</a:t>
                      </a:r>
                      <a:endParaRPr lang="ko-KR" altLang="en-US" sz="700" b="0" spc="0" baseline="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2275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External Dimension (H x V x D) </a:t>
                      </a:r>
                      <a:endParaRPr lang="ko-KR" altLang="en-US" sz="700" b="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spc="0" baseline="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103.0mm x 118.0mm x 288.0mm (TRSM mounting)</a:t>
                      </a:r>
                      <a:endParaRPr lang="ko-KR" altLang="en-US" sz="700" b="0" spc="0" baseline="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0234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Weight</a:t>
                      </a:r>
                      <a:endParaRPr lang="ko-KR" altLang="en-US" sz="700" b="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spc="0" baseline="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Kg</a:t>
                      </a:r>
                      <a:endParaRPr lang="ko-KR" altLang="en-US" sz="700" b="0" spc="0" baseline="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343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 Temperature</a:t>
                      </a:r>
                      <a:endParaRPr lang="ko-KR" altLang="en-US" sz="700" b="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spc="0" baseline="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-10°C to +35°C (Humidity: 0%RH ~ 95%RH)</a:t>
                      </a:r>
                      <a:endParaRPr lang="ko-KR" altLang="en-US" sz="700" b="0" spc="0" baseline="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7549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kern="1200" dirty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Storage </a:t>
                      </a:r>
                      <a:r>
                        <a:rPr lang="en-US" altLang="ko-KR" sz="700" b="0" kern="120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Temperature</a:t>
                      </a:r>
                      <a:endParaRPr lang="ko-KR" altLang="en-US" sz="700" b="0" kern="120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1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kern="1200" spc="0" baseline="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-30°C to +60°C (Humidity: 0%RH ~ 95%RH)</a:t>
                      </a:r>
                      <a:endParaRPr lang="ko-KR" altLang="en-US" sz="700" b="0" kern="1200" spc="0" baseline="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1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164102"/>
                  </a:ext>
                </a:extLst>
              </a:tr>
            </a:tbl>
          </a:graphicData>
        </a:graphic>
      </p:graphicFrame>
      <p:sp>
        <p:nvSpPr>
          <p:cNvPr id="55" name="직사각형 54">
            <a:extLst>
              <a:ext uri="{FF2B5EF4-FFF2-40B4-BE49-F238E27FC236}">
                <a16:creationId xmlns:a16="http://schemas.microsoft.com/office/drawing/2014/main" id="{D427EECA-11CB-184B-5B84-9E7079624DE6}"/>
              </a:ext>
            </a:extLst>
          </p:cNvPr>
          <p:cNvSpPr/>
          <p:nvPr/>
        </p:nvSpPr>
        <p:spPr>
          <a:xfrm>
            <a:off x="3526367" y="672564"/>
            <a:ext cx="3652624" cy="74352"/>
          </a:xfrm>
          <a:prstGeom prst="rect">
            <a:avLst/>
          </a:prstGeom>
          <a:solidFill>
            <a:srgbClr val="F19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563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BE57B847-0124-7C39-93F0-6DC17256C626}"/>
              </a:ext>
            </a:extLst>
          </p:cNvPr>
          <p:cNvSpPr txBox="1"/>
          <p:nvPr/>
        </p:nvSpPr>
        <p:spPr>
          <a:xfrm>
            <a:off x="433047" y="575242"/>
            <a:ext cx="2417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ko-KR" sz="1100" dirty="0" smtClean="0">
                <a:gradFill>
                  <a:gsLst>
                    <a:gs pos="0">
                      <a:srgbClr val="EE6B21"/>
                    </a:gs>
                    <a:gs pos="100000">
                      <a:srgbClr val="EE6B21"/>
                    </a:gs>
                  </a:gsLst>
                  <a:lin ang="5400000" scaled="1"/>
                </a:gradFill>
                <a:latin typeface="+mj-ea"/>
                <a:ea typeface="+mj-ea"/>
              </a:rPr>
              <a:t>Quantum Eye MPDC </a:t>
            </a:r>
            <a:r>
              <a:rPr lang="fr-FR" altLang="ko-KR" sz="1100" dirty="0">
                <a:gradFill>
                  <a:gsLst>
                    <a:gs pos="0">
                      <a:srgbClr val="EE6B21"/>
                    </a:gs>
                    <a:gs pos="100000">
                      <a:srgbClr val="EE6B21"/>
                    </a:gs>
                  </a:gsLst>
                  <a:lin ang="5400000" scaled="1"/>
                </a:gradFill>
                <a:latin typeface="+mj-ea"/>
                <a:ea typeface="+mj-ea"/>
              </a:rPr>
              <a:t>Dimensions</a:t>
            </a:r>
            <a:endParaRPr lang="ko-KR" altLang="en-US" sz="1100" dirty="0">
              <a:gradFill>
                <a:gsLst>
                  <a:gs pos="0">
                    <a:srgbClr val="EE6B21"/>
                  </a:gs>
                  <a:gs pos="100000">
                    <a:srgbClr val="EE6B21"/>
                  </a:gs>
                </a:gsLst>
                <a:lin ang="5400000" scaled="1"/>
              </a:gradFill>
              <a:latin typeface="+mj-ea"/>
              <a:ea typeface="+mj-ea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D427EECA-11CB-184B-5B84-9E7079624DE6}"/>
              </a:ext>
            </a:extLst>
          </p:cNvPr>
          <p:cNvSpPr/>
          <p:nvPr/>
        </p:nvSpPr>
        <p:spPr>
          <a:xfrm>
            <a:off x="2819400" y="672938"/>
            <a:ext cx="4359591" cy="89406"/>
          </a:xfrm>
          <a:prstGeom prst="rect">
            <a:avLst/>
          </a:prstGeom>
          <a:solidFill>
            <a:srgbClr val="F19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사각형: 둥근 모서리 16">
            <a:extLst>
              <a:ext uri="{FF2B5EF4-FFF2-40B4-BE49-F238E27FC236}">
                <a16:creationId xmlns:a16="http://schemas.microsoft.com/office/drawing/2014/main" id="{3C9DC059-1B97-317D-7D78-06F32ADB18AD}"/>
              </a:ext>
            </a:extLst>
          </p:cNvPr>
          <p:cNvSpPr/>
          <p:nvPr/>
        </p:nvSpPr>
        <p:spPr>
          <a:xfrm>
            <a:off x="651226" y="886911"/>
            <a:ext cx="6422674" cy="189310"/>
          </a:xfrm>
          <a:prstGeom prst="roundRect">
            <a:avLst/>
          </a:prstGeom>
          <a:solidFill>
            <a:srgbClr val="ECD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5D70792-7FE3-E060-56C4-79D7DC158F4B}"/>
              </a:ext>
            </a:extLst>
          </p:cNvPr>
          <p:cNvSpPr txBox="1"/>
          <p:nvPr/>
        </p:nvSpPr>
        <p:spPr>
          <a:xfrm>
            <a:off x="674086" y="912317"/>
            <a:ext cx="142121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altLang="ko-KR" sz="900" dirty="0" smtClean="0">
                <a:gradFill>
                  <a:gsLst>
                    <a:gs pos="0">
                      <a:srgbClr val="64662C"/>
                    </a:gs>
                    <a:gs pos="100000">
                      <a:srgbClr val="64662C"/>
                    </a:gs>
                  </a:gsLst>
                  <a:lin ang="5400000" scaled="1"/>
                </a:gradFill>
                <a:latin typeface="+mj-ea"/>
                <a:ea typeface="+mj-ea"/>
              </a:rPr>
              <a:t>Exterior Dimension</a:t>
            </a:r>
            <a:endParaRPr lang="ko-KR" altLang="en-US" sz="900" dirty="0">
              <a:gradFill>
                <a:gsLst>
                  <a:gs pos="0">
                    <a:srgbClr val="64662C"/>
                  </a:gs>
                  <a:gs pos="100000">
                    <a:srgbClr val="64662C"/>
                  </a:gs>
                </a:gsLst>
                <a:lin ang="5400000" scaled="1"/>
              </a:gradFill>
              <a:latin typeface="+mj-ea"/>
              <a:ea typeface="+mj-ea"/>
            </a:endParaRPr>
          </a:p>
        </p:txBody>
      </p:sp>
      <p:sp>
        <p:nvSpPr>
          <p:cNvPr id="40" name="사각형: 둥근 모서리 16">
            <a:extLst>
              <a:ext uri="{FF2B5EF4-FFF2-40B4-BE49-F238E27FC236}">
                <a16:creationId xmlns:a16="http://schemas.microsoft.com/office/drawing/2014/main" id="{3C9DC059-1B97-317D-7D78-06F32ADB18AD}"/>
              </a:ext>
            </a:extLst>
          </p:cNvPr>
          <p:cNvSpPr/>
          <p:nvPr/>
        </p:nvSpPr>
        <p:spPr>
          <a:xfrm>
            <a:off x="651226" y="4196036"/>
            <a:ext cx="6422674" cy="189310"/>
          </a:xfrm>
          <a:prstGeom prst="roundRect">
            <a:avLst/>
          </a:prstGeom>
          <a:solidFill>
            <a:srgbClr val="ECD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5D70792-7FE3-E060-56C4-79D7DC158F4B}"/>
              </a:ext>
            </a:extLst>
          </p:cNvPr>
          <p:cNvSpPr txBox="1"/>
          <p:nvPr/>
        </p:nvSpPr>
        <p:spPr>
          <a:xfrm>
            <a:off x="674086" y="4221442"/>
            <a:ext cx="21453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altLang="ko-KR" sz="900" dirty="0" smtClean="0">
                <a:gradFill>
                  <a:gsLst>
                    <a:gs pos="0">
                      <a:srgbClr val="64662C"/>
                    </a:gs>
                    <a:gs pos="100000">
                      <a:srgbClr val="64662C"/>
                    </a:gs>
                  </a:gsLst>
                  <a:lin ang="5400000" scaled="1"/>
                </a:gradFill>
                <a:latin typeface="+mj-ea"/>
                <a:ea typeface="+mj-ea"/>
              </a:rPr>
              <a:t>Jetson nano Interface Dimension</a:t>
            </a:r>
            <a:endParaRPr lang="ko-KR" altLang="en-US" sz="900" dirty="0">
              <a:gradFill>
                <a:gsLst>
                  <a:gs pos="0">
                    <a:srgbClr val="64662C"/>
                  </a:gs>
                  <a:gs pos="100000">
                    <a:srgbClr val="64662C"/>
                  </a:gs>
                </a:gsLst>
                <a:lin ang="5400000" scaled="1"/>
              </a:gradFill>
              <a:latin typeface="+mj-ea"/>
              <a:ea typeface="+mj-ea"/>
            </a:endParaRPr>
          </a:p>
        </p:txBody>
      </p:sp>
      <p:sp>
        <p:nvSpPr>
          <p:cNvPr id="42" name="사각형: 둥근 모서리 16">
            <a:extLst>
              <a:ext uri="{FF2B5EF4-FFF2-40B4-BE49-F238E27FC236}">
                <a16:creationId xmlns:a16="http://schemas.microsoft.com/office/drawing/2014/main" id="{3C9DC059-1B97-317D-7D78-06F32ADB18AD}"/>
              </a:ext>
            </a:extLst>
          </p:cNvPr>
          <p:cNvSpPr/>
          <p:nvPr/>
        </p:nvSpPr>
        <p:spPr>
          <a:xfrm>
            <a:off x="651226" y="6344167"/>
            <a:ext cx="6422674" cy="189310"/>
          </a:xfrm>
          <a:prstGeom prst="roundRect">
            <a:avLst/>
          </a:prstGeom>
          <a:solidFill>
            <a:srgbClr val="ECD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5D70792-7FE3-E060-56C4-79D7DC158F4B}"/>
              </a:ext>
            </a:extLst>
          </p:cNvPr>
          <p:cNvSpPr txBox="1"/>
          <p:nvPr/>
        </p:nvSpPr>
        <p:spPr>
          <a:xfrm>
            <a:off x="674086" y="6369573"/>
            <a:ext cx="18786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altLang="ko-KR" sz="900" dirty="0" smtClean="0">
                <a:gradFill>
                  <a:gsLst>
                    <a:gs pos="0">
                      <a:srgbClr val="64662C"/>
                    </a:gs>
                    <a:gs pos="100000">
                      <a:srgbClr val="64662C"/>
                    </a:gs>
                  </a:gsLst>
                  <a:lin ang="5400000" scaled="1"/>
                </a:gradFill>
                <a:latin typeface="+mj-ea"/>
                <a:ea typeface="+mj-ea"/>
              </a:rPr>
              <a:t>Cover </a:t>
            </a:r>
            <a:r>
              <a:rPr lang="fr-FR" altLang="ko-KR" sz="900" dirty="0" smtClean="0">
                <a:gradFill>
                  <a:gsLst>
                    <a:gs pos="0">
                      <a:srgbClr val="64662C"/>
                    </a:gs>
                    <a:gs pos="100000">
                      <a:srgbClr val="64662C"/>
                    </a:gs>
                  </a:gsLst>
                  <a:lin ang="5400000" scaled="1"/>
                </a:gradFill>
                <a:latin typeface="+mj-ea"/>
                <a:ea typeface="+mj-ea"/>
              </a:rPr>
              <a:t>Dimension</a:t>
            </a:r>
            <a:endParaRPr lang="ko-KR" altLang="en-US" sz="900" dirty="0">
              <a:gradFill>
                <a:gsLst>
                  <a:gs pos="0">
                    <a:srgbClr val="64662C"/>
                  </a:gs>
                  <a:gs pos="100000">
                    <a:srgbClr val="64662C"/>
                  </a:gs>
                </a:gsLst>
                <a:lin ang="5400000" scaled="1"/>
              </a:gradFill>
              <a:latin typeface="+mj-ea"/>
              <a:ea typeface="+mj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791" y="1171446"/>
            <a:ext cx="5096669" cy="282272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70" y="4564305"/>
            <a:ext cx="1775302" cy="155206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075" y="4564305"/>
            <a:ext cx="1045667" cy="155206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6445" y="4639443"/>
            <a:ext cx="1727677" cy="140178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7583" y="4639443"/>
            <a:ext cx="1436317" cy="122582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589" y="6682495"/>
            <a:ext cx="1428309" cy="152277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2700" y="6682495"/>
            <a:ext cx="194655" cy="132230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76820" y="6748764"/>
            <a:ext cx="1644610" cy="1326422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6882" y="6634379"/>
            <a:ext cx="1255838" cy="1568426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09484" y="8290473"/>
            <a:ext cx="1875742" cy="1999319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25987" y="8317905"/>
            <a:ext cx="2035317" cy="196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59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2">
      <a:majorFont>
        <a:latin typeface="한화고딕 B"/>
        <a:ea typeface="한화고딕 B"/>
        <a:cs typeface=""/>
      </a:majorFont>
      <a:minorFont>
        <a:latin typeface="한화고딕 L"/>
        <a:ea typeface="한화고딕 L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</TotalTime>
  <Words>437</Words>
  <Application>Microsoft Office PowerPoint</Application>
  <PresentationFormat>사용자 지정</PresentationFormat>
  <Paragraphs>106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7" baseType="lpstr">
      <vt:lpstr>한화고딕 B</vt:lpstr>
      <vt:lpstr>한화고딕 L</vt:lpstr>
      <vt:lpstr>Arial</vt:lpstr>
      <vt:lpstr>Office 테마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차정우</dc:creator>
  <cp:lastModifiedBy>이동석</cp:lastModifiedBy>
  <cp:revision>58</cp:revision>
  <dcterms:created xsi:type="dcterms:W3CDTF">2022-09-12T07:10:03Z</dcterms:created>
  <dcterms:modified xsi:type="dcterms:W3CDTF">2022-09-19T09:43:02Z</dcterms:modified>
</cp:coreProperties>
</file>